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DF0A19-664E-497D-9A6E-E12406C0B664}"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F0A19-664E-497D-9A6E-E12406C0B664}"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F0A19-664E-497D-9A6E-E12406C0B664}"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F0A19-664E-497D-9A6E-E12406C0B664}"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F0A19-664E-497D-9A6E-E12406C0B664}"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DF0A19-664E-497D-9A6E-E12406C0B664}"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DF0A19-664E-497D-9A6E-E12406C0B664}"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DF0A19-664E-497D-9A6E-E12406C0B664}" type="datetimeFigureOut">
              <a:rPr lang="en-US" smtClean="0"/>
              <a:pPr/>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F0A19-664E-497D-9A6E-E12406C0B664}" type="datetimeFigureOut">
              <a:rPr lang="en-US" smtClean="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F0A19-664E-497D-9A6E-E12406C0B664}"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F0A19-664E-497D-9A6E-E12406C0B664}"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1BB5-DA8C-4F7F-A2F5-316D7AF200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F0A19-664E-497D-9A6E-E12406C0B664}" type="datetimeFigureOut">
              <a:rPr lang="en-US" smtClean="0"/>
              <a:pPr/>
              <a:t>4/24/2020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81BB5-DA8C-4F7F-A2F5-316D7AF200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socialcapitalresearch.com/designing-social-capital-sensitive-participation-methodologies/integration-participation-social-capital-theories/" TargetMode="Externa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r>
              <a:rPr lang="en-US" dirty="0"/>
              <a:t>SOCIAL CAPITAL AND PARTICIPATION</a:t>
            </a:r>
          </a:p>
        </p:txBody>
      </p:sp>
      <p:sp>
        <p:nvSpPr>
          <p:cNvPr id="3" name="Subtitle 2"/>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normAutofit fontScale="55000" lnSpcReduction="20000"/>
          </a:bodyPr>
          <a:lstStyle/>
          <a:p>
            <a:r>
              <a:rPr lang="en-US" b="1" dirty="0">
                <a:solidFill>
                  <a:schemeClr val="tx1"/>
                </a:solidFill>
              </a:rPr>
              <a:t>Instructor: Ms. </a:t>
            </a:r>
            <a:r>
              <a:rPr lang="en-US" b="1" dirty="0" err="1">
                <a:solidFill>
                  <a:schemeClr val="tx1"/>
                </a:solidFill>
              </a:rPr>
              <a:t>Zoya</a:t>
            </a:r>
            <a:r>
              <a:rPr lang="en-US" b="1" dirty="0">
                <a:solidFill>
                  <a:schemeClr val="tx1"/>
                </a:solidFill>
              </a:rPr>
              <a:t> Faisal</a:t>
            </a:r>
          </a:p>
          <a:p>
            <a:r>
              <a:rPr lang="en-US" b="1" dirty="0">
                <a:solidFill>
                  <a:schemeClr val="tx1"/>
                </a:solidFill>
              </a:rPr>
              <a:t>Class: BPA</a:t>
            </a:r>
          </a:p>
          <a:p>
            <a:r>
              <a:rPr lang="en-US" b="1" dirty="0">
                <a:solidFill>
                  <a:schemeClr val="tx1"/>
                </a:solidFill>
              </a:rPr>
              <a:t>Semester VI</a:t>
            </a:r>
          </a:p>
          <a:p>
            <a:r>
              <a:rPr lang="en-US" b="1" dirty="0">
                <a:solidFill>
                  <a:schemeClr val="tx1"/>
                </a:solidFill>
              </a:rPr>
              <a:t>Subject: Government, Business and Civil Society</a:t>
            </a:r>
          </a:p>
          <a:p>
            <a:r>
              <a:rPr lang="en-US" b="1" dirty="0">
                <a:solidFill>
                  <a:schemeClr val="tx1"/>
                </a:solidFill>
              </a:rPr>
              <a:t>Department of Public Administration</a:t>
            </a:r>
          </a:p>
          <a:p>
            <a:r>
              <a:rPr lang="en-US" b="1" dirty="0">
                <a:solidFill>
                  <a:schemeClr val="tx1"/>
                </a:solidFill>
              </a:rPr>
              <a:t>Lahore College for Women University</a:t>
            </a:r>
          </a:p>
        </p:txBody>
      </p:sp>
      <p:pic>
        <p:nvPicPr>
          <p:cNvPr id="4" name="Picture 3" descr="lcwu-logo-0FBAD2B685-seeklogo.com.png"/>
          <p:cNvPicPr>
            <a:picLocks noChangeAspect="1"/>
          </p:cNvPicPr>
          <p:nvPr/>
        </p:nvPicPr>
        <p:blipFill>
          <a:blip r:embed="rId3" cstate="print"/>
          <a:stretch>
            <a:fillRect/>
          </a:stretch>
        </p:blipFill>
        <p:spPr>
          <a:xfrm>
            <a:off x="762000" y="228600"/>
            <a:ext cx="1267002" cy="1428950"/>
          </a:xfrm>
          <a:prstGeom prst="rect">
            <a:avLst/>
          </a:prstGeom>
        </p:spPr>
      </p:pic>
      <p:pic>
        <p:nvPicPr>
          <p:cNvPr id="5" name="Picture 4" descr="index.jpg"/>
          <p:cNvPicPr>
            <a:picLocks noChangeAspect="1"/>
          </p:cNvPicPr>
          <p:nvPr/>
        </p:nvPicPr>
        <p:blipFill>
          <a:blip r:embed="rId4" cstate="print"/>
          <a:srcRect t="25000" b="17857"/>
          <a:stretch>
            <a:fillRect/>
          </a:stretch>
        </p:blipFill>
        <p:spPr>
          <a:xfrm>
            <a:off x="6629400" y="381000"/>
            <a:ext cx="2143125" cy="1219200"/>
          </a:xfrm>
          <a:prstGeom prst="rect">
            <a:avLst/>
          </a:prstGeom>
        </p:spPr>
      </p:pic>
      <p:pic>
        <p:nvPicPr>
          <p:cNvPr id="6" name="~PP1728.WAV">
            <a:hlinkClick r:id="" action="ppaction://media"/>
          </p:cNvPr>
          <p:cNvPicPr>
            <a:picLocks noRot="1" noChangeAspect="1"/>
          </p:cNvPicPr>
          <p:nvPr>
            <a:wavAudioFile r:embed="rId1" name="~PP1728.WAV"/>
          </p:nvPr>
        </p:nvPicPr>
        <p:blipFill>
          <a:blip r:embed="rId5" cstate="print"/>
          <a:stretch>
            <a:fillRect/>
          </a:stretch>
        </p:blipFill>
        <p:spPr>
          <a:xfrm>
            <a:off x="8696325" y="6410325"/>
            <a:ext cx="304800" cy="304800"/>
          </a:xfrm>
          <a:prstGeom prst="rect">
            <a:avLst/>
          </a:prstGeom>
        </p:spPr>
      </p:pic>
    </p:spTree>
  </p:cSld>
  <p:clrMapOvr>
    <a:masterClrMapping/>
  </p:clrMapOvr>
  <p:transition advTm="80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a:t>SOCIAL CAPITAL </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55000" lnSpcReduction="20000"/>
          </a:bodyPr>
          <a:lstStyle/>
          <a:p>
            <a:r>
              <a:rPr lang="en-US" dirty="0"/>
              <a:t>Social capital is a set of social indicators for people who are consisted of indicators such as trust, participation and norm. </a:t>
            </a:r>
          </a:p>
          <a:p>
            <a:r>
              <a:rPr lang="en-US" dirty="0"/>
              <a:t>Those individuals who have higher social capital in the society in their social interactions can use the Accumulation of their social capital for facilitation of social relations and decreasing the Transaction costs. </a:t>
            </a:r>
          </a:p>
          <a:p>
            <a:r>
              <a:rPr lang="en-US" dirty="0"/>
              <a:t>It is possible that so many of the positive characteristics variables will be present in people; however, they can only use these variables in an optimized way and with the least expense when they possess high social interactions together with Low opportunity cost and it will only occur when individuals have high social capital so that they can display their latent personality characteristics and can cause positive interaction in the society (</a:t>
            </a:r>
            <a:r>
              <a:rPr lang="en-US" dirty="0" err="1"/>
              <a:t>Taslimi</a:t>
            </a:r>
            <a:r>
              <a:rPr lang="en-US" dirty="0"/>
              <a:t> et al., 2006). </a:t>
            </a:r>
          </a:p>
          <a:p>
            <a:r>
              <a:rPr lang="en-US" dirty="0"/>
              <a:t>Also, social participation is among the most important types of participation. Although all forms of participation have one or another kind of social relationship and hence, they are considered as a Sociological topic</a:t>
            </a:r>
          </a:p>
          <a:p>
            <a:r>
              <a:rPr lang="en-US" dirty="0"/>
              <a:t>However, there are some domains in social life which distinguishes it from economic, cultural and political subsystem. Such domains are related to the mutual action of social groups with their surrounding environments (</a:t>
            </a:r>
            <a:r>
              <a:rPr lang="en-US" dirty="0" err="1"/>
              <a:t>Saeedi</a:t>
            </a:r>
            <a:r>
              <a:rPr lang="en-US" dirty="0"/>
              <a:t>, 2003).</a:t>
            </a:r>
          </a:p>
        </p:txBody>
      </p:sp>
      <p:pic>
        <p:nvPicPr>
          <p:cNvPr id="4" name="Picture 3" descr="index.jpg"/>
          <p:cNvPicPr>
            <a:picLocks noChangeAspect="1"/>
          </p:cNvPicPr>
          <p:nvPr/>
        </p:nvPicPr>
        <p:blipFill>
          <a:blip r:embed="rId3" cstate="print"/>
          <a:srcRect t="25000" b="17857"/>
          <a:stretch>
            <a:fillRect/>
          </a:stretch>
        </p:blipFill>
        <p:spPr>
          <a:xfrm>
            <a:off x="381000" y="6207760"/>
            <a:ext cx="1143000" cy="650240"/>
          </a:xfrm>
          <a:prstGeom prst="rect">
            <a:avLst/>
          </a:prstGeom>
        </p:spPr>
      </p:pic>
      <p:pic>
        <p:nvPicPr>
          <p:cNvPr id="5" name="~PP1785.WAV">
            <a:hlinkClick r:id="" action="ppaction://media"/>
          </p:cNvPr>
          <p:cNvPicPr>
            <a:picLocks noRot="1" noChangeAspect="1"/>
          </p:cNvPicPr>
          <p:nvPr>
            <a:wavAudioFile r:embed="rId1" name="~PP1785.WAV"/>
          </p:nvPr>
        </p:nvPicPr>
        <p:blipFill>
          <a:blip r:embed="rId4" cstate="print"/>
          <a:stretch>
            <a:fillRect/>
          </a:stretch>
        </p:blipFill>
        <p:spPr>
          <a:xfrm>
            <a:off x="8696325" y="6410325"/>
            <a:ext cx="304800" cy="304800"/>
          </a:xfrm>
          <a:prstGeom prst="rect">
            <a:avLst/>
          </a:prstGeom>
        </p:spPr>
      </p:pic>
    </p:spTree>
  </p:cSld>
  <p:clrMapOvr>
    <a:masterClrMapping/>
  </p:clrMapOvr>
  <p:transition advTm="1843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style>
          <a:lnRef idx="1">
            <a:schemeClr val="accent3"/>
          </a:lnRef>
          <a:fillRef idx="3">
            <a:schemeClr val="accent3"/>
          </a:fillRef>
          <a:effectRef idx="2">
            <a:schemeClr val="accent3"/>
          </a:effectRef>
          <a:fontRef idx="minor">
            <a:schemeClr val="lt1"/>
          </a:fontRef>
        </p:style>
        <p:txBody>
          <a:bodyPr/>
          <a:lstStyle/>
          <a:p>
            <a:r>
              <a:rPr lang="en-US" dirty="0"/>
              <a:t>SOCIAL PARTICIPATION</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en-US" dirty="0"/>
              <a:t>Social participation can be defined as an organized process in which the society members participate with each other in a Conscious, voluntary and collective manner and with consideration of specific and certain goals which lead to sharing the resources of power.</a:t>
            </a:r>
          </a:p>
          <a:p>
            <a:r>
              <a:rPr lang="en-US" dirty="0"/>
              <a:t> The manifestation of this participation is the existence of Participatory institutions such as communities, groups, local organizations and non-public organizations (</a:t>
            </a:r>
            <a:r>
              <a:rPr lang="en-US" dirty="0" err="1"/>
              <a:t>Azkia</a:t>
            </a:r>
            <a:r>
              <a:rPr lang="en-US" dirty="0"/>
              <a:t> and </a:t>
            </a:r>
            <a:r>
              <a:rPr lang="en-US" dirty="0" err="1"/>
              <a:t>Ghaffari</a:t>
            </a:r>
            <a:r>
              <a:rPr lang="en-US" dirty="0"/>
              <a:t>, 2001). </a:t>
            </a:r>
          </a:p>
          <a:p>
            <a:r>
              <a:rPr lang="en-US" dirty="0"/>
              <a:t>Feldman and </a:t>
            </a:r>
            <a:r>
              <a:rPr lang="en-US" dirty="0" err="1"/>
              <a:t>Assaf</a:t>
            </a:r>
            <a:r>
              <a:rPr lang="en-US" dirty="0"/>
              <a:t> (1999),  believes that social capital concept in its today context refers to the writings of </a:t>
            </a:r>
            <a:r>
              <a:rPr lang="en-US" dirty="0" err="1"/>
              <a:t>Hanifan</a:t>
            </a:r>
            <a:r>
              <a:rPr lang="en-US" dirty="0"/>
              <a:t>, the then school supervisor of West Virginia. </a:t>
            </a:r>
          </a:p>
          <a:p>
            <a:r>
              <a:rPr lang="en-US" dirty="0"/>
              <a:t>In an article he has published on the importance of participation for improving the outcome of school, he considers social capital to includes some assets which have great importance in the daily life of the people, such as mutual Understanding, camaraderie and friendship, empathy and social relationships among individuals and families who form a social unit</a:t>
            </a:r>
          </a:p>
        </p:txBody>
      </p:sp>
      <p:pic>
        <p:nvPicPr>
          <p:cNvPr id="4" name="Picture 3" descr="index.jpg"/>
          <p:cNvPicPr>
            <a:picLocks noChangeAspect="1"/>
          </p:cNvPicPr>
          <p:nvPr/>
        </p:nvPicPr>
        <p:blipFill>
          <a:blip r:embed="rId3" cstate="print"/>
          <a:srcRect t="25000" b="17857"/>
          <a:stretch>
            <a:fillRect/>
          </a:stretch>
        </p:blipFill>
        <p:spPr>
          <a:xfrm>
            <a:off x="381000" y="6207760"/>
            <a:ext cx="1143000" cy="650240"/>
          </a:xfrm>
          <a:prstGeom prst="rect">
            <a:avLst/>
          </a:prstGeom>
        </p:spPr>
      </p:pic>
      <p:pic>
        <p:nvPicPr>
          <p:cNvPr id="5" name="~PP1675.WAV">
            <a:hlinkClick r:id="" action="ppaction://media"/>
          </p:cNvPr>
          <p:cNvPicPr>
            <a:picLocks noRot="1" noChangeAspect="1"/>
          </p:cNvPicPr>
          <p:nvPr>
            <a:wavAudioFile r:embed="rId1" name="~PP1675.WAV"/>
          </p:nvPr>
        </p:nvPicPr>
        <p:blipFill>
          <a:blip r:embed="rId4" cstate="print"/>
          <a:stretch>
            <a:fillRect/>
          </a:stretch>
        </p:blipFill>
        <p:spPr>
          <a:xfrm>
            <a:off x="8696325" y="6410325"/>
            <a:ext cx="304800" cy="304800"/>
          </a:xfrm>
          <a:prstGeom prst="rect">
            <a:avLst/>
          </a:prstGeom>
        </p:spPr>
      </p:pic>
    </p:spTree>
  </p:cSld>
  <p:clrMapOvr>
    <a:masterClrMapping/>
  </p:clrMapOvr>
  <p:transition advTm="1021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a:t>Characteristics of Participation</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en-US" dirty="0"/>
              <a:t>freedom and equality of humans as the main characteristics of participation.</a:t>
            </a:r>
          </a:p>
          <a:p>
            <a:r>
              <a:rPr lang="en-US" dirty="0"/>
              <a:t> In a participatory system, the assumption is that people should have the proper opportunity for affecting policies and achieving public jobs and the government should provide the opportunity of competition based on individual merits and qualifications (Neumann, 2005).</a:t>
            </a:r>
          </a:p>
          <a:p>
            <a:r>
              <a:rPr lang="en-US" dirty="0"/>
              <a:t>Participation is people’s right and more than anything it requires conscious and informed action from their end.</a:t>
            </a:r>
          </a:p>
          <a:p>
            <a:r>
              <a:rPr lang="en-US" dirty="0"/>
              <a:t> Participation is not an invitation and is not something to achieve, but is a kind of empowerment of the weak groups together with granting them with comprehensive power.</a:t>
            </a:r>
          </a:p>
          <a:p>
            <a:r>
              <a:rPr lang="en-US" dirty="0"/>
              <a:t>Participation is a process not a fixed and final product of development. Public participation gains meaning in relation with a kind of political democracy as well as application of social transformation process and a growth that development refers to it (Oakley and Marsden, 1991).</a:t>
            </a:r>
          </a:p>
        </p:txBody>
      </p:sp>
      <p:pic>
        <p:nvPicPr>
          <p:cNvPr id="4" name="Picture 3" descr="index.jpg"/>
          <p:cNvPicPr>
            <a:picLocks noChangeAspect="1"/>
          </p:cNvPicPr>
          <p:nvPr/>
        </p:nvPicPr>
        <p:blipFill>
          <a:blip r:embed="rId3" cstate="print"/>
          <a:srcRect t="25000" b="17857"/>
          <a:stretch>
            <a:fillRect/>
          </a:stretch>
        </p:blipFill>
        <p:spPr>
          <a:xfrm>
            <a:off x="381000" y="6172200"/>
            <a:ext cx="1143000" cy="650240"/>
          </a:xfrm>
          <a:prstGeom prst="rect">
            <a:avLst/>
          </a:prstGeom>
        </p:spPr>
      </p:pic>
      <p:pic>
        <p:nvPicPr>
          <p:cNvPr id="5" name="~PP3595.WAV">
            <a:hlinkClick r:id="" action="ppaction://media"/>
          </p:cNvPr>
          <p:cNvPicPr>
            <a:picLocks noRot="1" noChangeAspect="1"/>
          </p:cNvPicPr>
          <p:nvPr>
            <a:wavAudioFile r:embed="rId1" name="~PP3595.WAV"/>
          </p:nvPr>
        </p:nvPicPr>
        <p:blipFill>
          <a:blip r:embed="rId4" cstate="print"/>
          <a:stretch>
            <a:fillRect/>
          </a:stretch>
        </p:blipFill>
        <p:spPr>
          <a:xfrm>
            <a:off x="8696325" y="6410325"/>
            <a:ext cx="304800" cy="304800"/>
          </a:xfrm>
          <a:prstGeom prst="rect">
            <a:avLst/>
          </a:prstGeom>
        </p:spPr>
      </p:pic>
    </p:spTree>
  </p:cSld>
  <p:clrMapOvr>
    <a:masterClrMapping/>
  </p:clrMapOvr>
  <p:transition advTm="959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a:t>FURTHER READING LINK</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a:hlinkClick r:id="rId3"/>
              </a:rPr>
              <a:t>https://www.socialcapitalresearch.com/designing-social-capital-sensitive-participation-methodologies/integration-participation-social-capital-theories/</a:t>
            </a:r>
            <a:endParaRPr lang="en-US" dirty="0"/>
          </a:p>
          <a:p>
            <a:endParaRPr lang="en-US" dirty="0"/>
          </a:p>
        </p:txBody>
      </p:sp>
      <p:pic>
        <p:nvPicPr>
          <p:cNvPr id="4" name="Picture 3" descr="index.jpg"/>
          <p:cNvPicPr>
            <a:picLocks noChangeAspect="1"/>
          </p:cNvPicPr>
          <p:nvPr/>
        </p:nvPicPr>
        <p:blipFill>
          <a:blip r:embed="rId4" cstate="print"/>
          <a:srcRect t="25000" b="17857"/>
          <a:stretch>
            <a:fillRect/>
          </a:stretch>
        </p:blipFill>
        <p:spPr>
          <a:xfrm>
            <a:off x="381000" y="6172200"/>
            <a:ext cx="1143000" cy="650240"/>
          </a:xfrm>
          <a:prstGeom prst="rect">
            <a:avLst/>
          </a:prstGeom>
        </p:spPr>
      </p:pic>
      <p:pic>
        <p:nvPicPr>
          <p:cNvPr id="5" name="~PP3233.WAV">
            <a:hlinkClick r:id="" action="ppaction://media"/>
          </p:cNvPr>
          <p:cNvPicPr>
            <a:picLocks noRot="1" noChangeAspect="1"/>
          </p:cNvPicPr>
          <p:nvPr>
            <a:wavAudioFile r:embed="rId1" name="~PP3233.WAV"/>
          </p:nvPr>
        </p:nvPicPr>
        <p:blipFill>
          <a:blip r:embed="rId5" cstate="print"/>
          <a:stretch>
            <a:fillRect/>
          </a:stretch>
        </p:blipFill>
        <p:spPr>
          <a:xfrm>
            <a:off x="8696325" y="6410325"/>
            <a:ext cx="304800" cy="304800"/>
          </a:xfrm>
          <a:prstGeom prst="rect">
            <a:avLst/>
          </a:prstGeom>
        </p:spPr>
      </p:pic>
    </p:spTree>
  </p:cSld>
  <p:clrMapOvr>
    <a:masterClrMapping/>
  </p:clrMapOvr>
  <p:transition advTm="446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581</Words>
  <Application>Microsoft Office PowerPoint</Application>
  <PresentationFormat>On-screen Show (4:3)</PresentationFormat>
  <Paragraphs>26</Paragraphs>
  <Slides>5</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SOCIAL CAPITAL AND PARTICIPATION</vt:lpstr>
      <vt:lpstr>SOCIAL CAPITAL </vt:lpstr>
      <vt:lpstr>SOCIAL PARTICIPATION</vt:lpstr>
      <vt:lpstr>Characteristics of Participation</vt:lpstr>
      <vt:lpstr>FURTHER READING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CAPITAL AND PARTICIPATION</dc:title>
  <dc:creator>Hp</dc:creator>
  <cp:lastModifiedBy>Ms. Sobia Hassan</cp:lastModifiedBy>
  <cp:revision>4</cp:revision>
  <dcterms:created xsi:type="dcterms:W3CDTF">2020-03-24T16:18:56Z</dcterms:created>
  <dcterms:modified xsi:type="dcterms:W3CDTF">2020-04-24T20:02:18Z</dcterms:modified>
</cp:coreProperties>
</file>